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6"/>
  </p:notes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6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B38E60-F40E-4D2E-99A5-7FC6C69248D0}" type="datetimeFigureOut">
              <a:rPr lang="en-US" smtClean="0"/>
              <a:pPr/>
              <a:t>5/24/2010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1AD39E-5EA4-41D5-BA76-36700EB98E2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4" y="5254284"/>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9"/>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7"/>
            <a:ext cx="5791200" cy="365125"/>
          </a:xfrm>
        </p:spPr>
        <p:txBody>
          <a:bodyPr tIns="0" bIns="0" anchor="t"/>
          <a:lstStyle>
            <a:lvl1pPr algn="r">
              <a:defRPr sz="1000"/>
            </a:lvl1pPr>
          </a:lstStyle>
          <a:p>
            <a:fld id="{96514F5F-D9D6-4BED-95F7-AF39716D467D}" type="datetimeFigureOut">
              <a:rPr lang="en-US" smtClean="0"/>
              <a:pPr/>
              <a:t>5/24/2010</a:t>
            </a:fld>
            <a:endParaRPr lang="en-US" dirty="0"/>
          </a:p>
        </p:txBody>
      </p:sp>
      <p:sp>
        <p:nvSpPr>
          <p:cNvPr id="17" name="Footer Placeholder 16"/>
          <p:cNvSpPr>
            <a:spLocks noGrp="1"/>
          </p:cNvSpPr>
          <p:nvPr>
            <p:ph type="ftr" sz="quarter" idx="11"/>
          </p:nvPr>
        </p:nvSpPr>
        <p:spPr>
          <a:xfrm>
            <a:off x="1371600" y="5650705"/>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8"/>
            <a:ext cx="502920" cy="365125"/>
          </a:xfrm>
        </p:spPr>
        <p:txBody>
          <a:bodyPr anchor="ctr"/>
          <a:lstStyle>
            <a:lvl1pPr algn="ctr">
              <a:defRPr sz="1300">
                <a:solidFill>
                  <a:srgbClr val="FFFFFF"/>
                </a:solidFill>
              </a:defRPr>
            </a:lvl1p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514F5F-D9D6-4BED-95F7-AF39716D467D}"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514F5F-D9D6-4BED-95F7-AF39716D467D}" type="datetimeFigureOut">
              <a:rPr lang="en-US" smtClean="0"/>
              <a:pPr/>
              <a:t>5/24/2010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6514F5F-D9D6-4BED-95F7-AF39716D467D}" type="datetimeFigureOut">
              <a:rPr lang="en-US" smtClean="0"/>
              <a:pPr/>
              <a:t>5/24/2010</a:t>
            </a:fld>
            <a:endParaRPr lang="en-US" dirty="0"/>
          </a:p>
        </p:txBody>
      </p:sp>
      <p:sp>
        <p:nvSpPr>
          <p:cNvPr id="5" name="Footer Placeholder 4"/>
          <p:cNvSpPr>
            <a:spLocks noGrp="1"/>
          </p:cNvSpPr>
          <p:nvPr>
            <p:ph type="ftr" sz="quarter" idx="11"/>
          </p:nvPr>
        </p:nvSpPr>
        <p:spPr>
          <a:xfrm>
            <a:off x="457200" y="6480970"/>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5" y="7035"/>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4" y="309491"/>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96514F5F-D9D6-4BED-95F7-AF39716D467D}" type="datetimeFigureOut">
              <a:rPr lang="en-US" smtClean="0"/>
              <a:pPr/>
              <a:t>5/24/2010</a:t>
            </a:fld>
            <a:endParaRPr lang="en-US" dirty="0"/>
          </a:p>
        </p:txBody>
      </p:sp>
      <p:sp>
        <p:nvSpPr>
          <p:cNvPr id="5" name="Footer Placeholder 4"/>
          <p:cNvSpPr>
            <a:spLocks noGrp="1"/>
          </p:cNvSpPr>
          <p:nvPr>
            <p:ph type="ftr" sz="quarter" idx="11"/>
          </p:nvPr>
        </p:nvSpPr>
        <p:spPr>
          <a:xfrm>
            <a:off x="2619376" y="6480970"/>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B6EA1101-65B1-4D46-9D5B-EBCF4392724F}" type="slidenum">
              <a:rPr lang="en-US" smtClean="0"/>
              <a:pPr/>
              <a:t>‹#›</a:t>
            </a:fld>
            <a:endParaRPr lang="en-US" dirty="0"/>
          </a:p>
        </p:txBody>
      </p:sp>
      <p:cxnSp>
        <p:nvCxnSpPr>
          <p:cNvPr id="11" name="Straight Connector 10"/>
          <p:cNvCxnSpPr/>
          <p:nvPr/>
        </p:nvCxnSpPr>
        <p:spPr>
          <a:xfrm rot="10800000">
            <a:off x="6468795"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5"/>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p:dissolve/>
    <p:sndAc>
      <p:stSnd>
        <p:snd r:embed="rId1" name="click.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6514F5F-D9D6-4BED-95F7-AF39716D467D}" type="datetimeFigureOut">
              <a:rPr lang="en-US" smtClean="0"/>
              <a:pPr/>
              <a:t>5/24/2010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9"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7"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7"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29"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29"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6514F5F-D9D6-4BED-95F7-AF39716D467D}" type="datetimeFigureOut">
              <a:rPr lang="en-US" smtClean="0"/>
              <a:pPr/>
              <a:t>5/24/2010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EA1101-65B1-4D46-9D5B-EBCF4392724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dissolve/>
    <p:sndAc>
      <p:stSnd>
        <p:snd r:embed="rId1" name="click.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514F5F-D9D6-4BED-95F7-AF39716D467D}" type="datetimeFigureOut">
              <a:rPr lang="en-US" smtClean="0"/>
              <a:pPr/>
              <a:t>5/24/2010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6514F5F-D9D6-4BED-95F7-AF39716D467D}" type="datetimeFigureOut">
              <a:rPr lang="en-US" smtClean="0"/>
              <a:pPr/>
              <a:t>5/24/2010</a:t>
            </a:fld>
            <a:endParaRPr lang="en-US" dirty="0"/>
          </a:p>
        </p:txBody>
      </p:sp>
      <p:sp>
        <p:nvSpPr>
          <p:cNvPr id="3" name="Footer Placeholder 2"/>
          <p:cNvSpPr>
            <a:spLocks noGrp="1"/>
          </p:cNvSpPr>
          <p:nvPr>
            <p:ph type="ftr" sz="quarter" idx="11"/>
          </p:nvPr>
        </p:nvSpPr>
        <p:spPr>
          <a:xfrm>
            <a:off x="457200" y="6481891"/>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B6EA1101-65B1-4D46-9D5B-EBCF4392724F}" type="slidenum">
              <a:rPr lang="en-US" smtClean="0"/>
              <a:pPr/>
              <a:t>‹#›</a:t>
            </a:fld>
            <a:endParaRPr lang="en-US" dirty="0"/>
          </a:p>
        </p:txBody>
      </p:sp>
    </p:spTree>
  </p:cSld>
  <p:clrMapOvr>
    <a:masterClrMapping/>
  </p:clrMapOvr>
  <p:transition>
    <p:dissolve/>
    <p:sndAc>
      <p:stSnd>
        <p:snd r:embed="rId1" name="click.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1"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6514F5F-D9D6-4BED-95F7-AF39716D467D}" type="datetimeFigureOut">
              <a:rPr lang="en-US" smtClean="0"/>
              <a:pPr/>
              <a:t>5/24/2010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EA1101-65B1-4D46-9D5B-EBCF4392724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dissolve/>
    <p:sndAc>
      <p:stSnd>
        <p:snd r:embed="rId1" name="click.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6514F5F-D9D6-4BED-95F7-AF39716D467D}" type="datetimeFigureOut">
              <a:rPr lang="en-US" smtClean="0"/>
              <a:pPr/>
              <a:t>5/24/2010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EA1101-65B1-4D46-9D5B-EBCF4392724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dissolve/>
    <p:sndAc>
      <p:stSnd>
        <p:snd r:embed="rId1" name="click.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5" y="14069"/>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5"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6514F5F-D9D6-4BED-95F7-AF39716D467D}" type="datetimeFigureOut">
              <a:rPr lang="en-US" smtClean="0"/>
              <a:pPr/>
              <a:t>5/24/2010</a:t>
            </a:fld>
            <a:endParaRPr lang="en-US" dirty="0"/>
          </a:p>
        </p:txBody>
      </p:sp>
      <p:sp>
        <p:nvSpPr>
          <p:cNvPr id="3" name="Footer Placeholder 2"/>
          <p:cNvSpPr>
            <a:spLocks noGrp="1"/>
          </p:cNvSpPr>
          <p:nvPr>
            <p:ph type="ftr" sz="quarter" idx="3"/>
          </p:nvPr>
        </p:nvSpPr>
        <p:spPr>
          <a:xfrm>
            <a:off x="457200" y="6481891"/>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EA1101-65B1-4D46-9D5B-EBCF4392724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dissolve/>
    <p:sndAc>
      <p:stSnd>
        <p:snd r:embed="rId13" name="click.wav"/>
      </p:stSnd>
    </p:sndAc>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Reading Improvement Through Homework Help</a:t>
            </a:r>
            <a:endParaRPr lang="en-US" dirty="0"/>
          </a:p>
        </p:txBody>
      </p:sp>
      <p:sp>
        <p:nvSpPr>
          <p:cNvPr id="3" name="Subtitle 2"/>
          <p:cNvSpPr>
            <a:spLocks noGrp="1"/>
          </p:cNvSpPr>
          <p:nvPr>
            <p:ph type="subTitle" idx="1"/>
          </p:nvPr>
        </p:nvSpPr>
        <p:spPr/>
        <p:txBody>
          <a:bodyPr>
            <a:normAutofit/>
          </a:bodyPr>
          <a:lstStyle/>
          <a:p>
            <a:r>
              <a:rPr lang="en-US" dirty="0" smtClean="0"/>
              <a:t>Fatimah Washington</a:t>
            </a:r>
          </a:p>
          <a:p>
            <a:r>
              <a:rPr lang="en-US" dirty="0" smtClean="0"/>
              <a:t>Ed 702.22 </a:t>
            </a:r>
          </a:p>
          <a:p>
            <a:r>
              <a:rPr lang="en-US" dirty="0" smtClean="0"/>
              <a:t>Spring 2010</a:t>
            </a:r>
            <a:endParaRPr lang="en-US" dirty="0"/>
          </a:p>
        </p:txBody>
      </p:sp>
      <p:pic>
        <p:nvPicPr>
          <p:cNvPr id="1026" name="Picture 2" descr="C:\Program Files\Microsoft Office\MEDIA\CAGCAT10\j0299125.wmf"/>
          <p:cNvPicPr>
            <a:picLocks noChangeAspect="1" noChangeArrowheads="1"/>
          </p:cNvPicPr>
          <p:nvPr/>
        </p:nvPicPr>
        <p:blipFill>
          <a:blip r:embed="rId3" cstate="print"/>
          <a:srcRect/>
          <a:stretch>
            <a:fillRect/>
          </a:stretch>
        </p:blipFill>
        <p:spPr bwMode="auto">
          <a:xfrm>
            <a:off x="2286001" y="3505201"/>
            <a:ext cx="1100137" cy="1804987"/>
          </a:xfrm>
          <a:prstGeom prst="rect">
            <a:avLst/>
          </a:prstGeom>
          <a:noFill/>
        </p:spPr>
      </p:pic>
    </p:spTree>
  </p:cSld>
  <p:clrMapOvr>
    <a:masterClrMapping/>
  </p:clrMapOvr>
  <p:transition>
    <p:dissolve/>
    <p:sndAc>
      <p:stSnd>
        <p:snd r:embed="rId2" name="click.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153400" cy="799306"/>
          </a:xfrm>
        </p:spPr>
        <p:txBody>
          <a:bodyPr>
            <a:normAutofit fontScale="90000"/>
          </a:bodyPr>
          <a:lstStyle/>
          <a:p>
            <a:r>
              <a:rPr lang="en-US" dirty="0" smtClean="0"/>
              <a:t>Sources</a:t>
            </a:r>
            <a:br>
              <a:rPr lang="en-US" dirty="0" smtClean="0"/>
            </a:br>
            <a:endParaRPr lang="en-US" dirty="0"/>
          </a:p>
        </p:txBody>
      </p:sp>
      <p:sp>
        <p:nvSpPr>
          <p:cNvPr id="3" name="Content Placeholder 2"/>
          <p:cNvSpPr>
            <a:spLocks noGrp="1"/>
          </p:cNvSpPr>
          <p:nvPr>
            <p:ph idx="1"/>
          </p:nvPr>
        </p:nvSpPr>
        <p:spPr>
          <a:xfrm>
            <a:off x="381000" y="609600"/>
            <a:ext cx="8229600" cy="6096000"/>
          </a:xfrm>
        </p:spPr>
        <p:txBody>
          <a:bodyPr>
            <a:normAutofit fontScale="40000" lnSpcReduction="20000"/>
          </a:bodyPr>
          <a:lstStyle/>
          <a:p>
            <a:pPr>
              <a:buNone/>
            </a:pPr>
            <a:r>
              <a:rPr lang="en-US" sz="3200" dirty="0" smtClean="0"/>
              <a:t>Ryder, J.; </a:t>
            </a:r>
            <a:r>
              <a:rPr lang="en-US" sz="3200" dirty="0" smtClean="0"/>
              <a:t>Tummer</a:t>
            </a:r>
            <a:r>
              <a:rPr lang="en-US" sz="3200" dirty="0" smtClean="0"/>
              <a:t>, W.; </a:t>
            </a:r>
            <a:r>
              <a:rPr lang="en-US" sz="3200" dirty="0" smtClean="0"/>
              <a:t>Greaney</a:t>
            </a:r>
            <a:r>
              <a:rPr lang="en-US" sz="3200" dirty="0" smtClean="0"/>
              <a:t>, K. (Explicit Instruction in Phonemic Awareness and Phonemically Based Decoding Skills as an Intervention Strategy for Struggling Readers in Whole Language Classrooms.   </a:t>
            </a:r>
            <a:r>
              <a:rPr lang="en-US" sz="3200" i="1" dirty="0" smtClean="0"/>
              <a:t>Reading And Writing: An Interdisciplinary Journal. 21</a:t>
            </a:r>
            <a:r>
              <a:rPr lang="en-US" sz="3200" dirty="0" smtClean="0"/>
              <a:t> </a:t>
            </a:r>
            <a:r>
              <a:rPr lang="en-US" sz="3200" dirty="0" smtClean="0"/>
              <a:t>(4)  </a:t>
            </a:r>
            <a:r>
              <a:rPr lang="en-US" sz="3200" dirty="0" smtClean="0"/>
              <a:t>349-369</a:t>
            </a:r>
          </a:p>
          <a:p>
            <a:pPr>
              <a:buNone/>
            </a:pPr>
            <a:endParaRPr lang="en-US" sz="3200" dirty="0" smtClean="0"/>
          </a:p>
          <a:p>
            <a:pPr>
              <a:buNone/>
            </a:pPr>
            <a:endParaRPr lang="en-US" sz="3200" dirty="0" smtClean="0"/>
          </a:p>
          <a:p>
            <a:pPr>
              <a:buNone/>
            </a:pPr>
            <a:r>
              <a:rPr lang="en-US" sz="3200" dirty="0" smtClean="0"/>
              <a:t>Sen., A.; Burns, S.; Miller, D. (September 2009).  Teacher Strategies To Help Fourth-Graders Having Difficulty in Reading: An International Perspective.</a:t>
            </a:r>
            <a:r>
              <a:rPr lang="en-US" sz="3200" i="1" dirty="0" smtClean="0"/>
              <a:t> National Center For Education Statistics.  1-16</a:t>
            </a:r>
          </a:p>
          <a:p>
            <a:pPr>
              <a:buNone/>
            </a:pPr>
            <a:endParaRPr lang="en-US" sz="3200" i="1" dirty="0" smtClean="0"/>
          </a:p>
          <a:p>
            <a:pPr>
              <a:buNone/>
            </a:pPr>
            <a:r>
              <a:rPr lang="en-US" sz="3200" dirty="0" smtClean="0"/>
              <a:t>Senechal</a:t>
            </a:r>
            <a:r>
              <a:rPr lang="en-US" sz="3200" dirty="0" smtClean="0"/>
              <a:t>, M; Young L.</a:t>
            </a:r>
            <a:r>
              <a:rPr lang="en-US" sz="3200" i="1" dirty="0" smtClean="0"/>
              <a:t> (</a:t>
            </a:r>
            <a:r>
              <a:rPr lang="en-US" sz="3200" dirty="0" smtClean="0"/>
              <a:t>September 2008). The Effect of Family Literacy Interventions On Children's’ Acquisition Of Reading From Kindergarten to Grade 3: A Meta Analytic Review. 880-907</a:t>
            </a:r>
          </a:p>
          <a:p>
            <a:pPr>
              <a:buNone/>
            </a:pPr>
            <a:r>
              <a:rPr lang="en-US" sz="3200" dirty="0" smtClean="0"/>
              <a:t>Skinner, D.;(Winter 2004). The Homework Wars. </a:t>
            </a:r>
            <a:r>
              <a:rPr lang="en-US" sz="3200" i="1" dirty="0" smtClean="0"/>
              <a:t>Journal Public Interest. </a:t>
            </a:r>
            <a:r>
              <a:rPr lang="en-US" sz="3200" dirty="0" smtClean="0"/>
              <a:t>49-60</a:t>
            </a:r>
          </a:p>
          <a:p>
            <a:pPr>
              <a:buNone/>
            </a:pPr>
            <a:endParaRPr lang="en-US" sz="3200" dirty="0" smtClean="0"/>
          </a:p>
          <a:p>
            <a:pPr>
              <a:buNone/>
            </a:pPr>
            <a:r>
              <a:rPr lang="en-US" sz="3200" dirty="0" smtClean="0"/>
              <a:t>Tam, V. C.; Chan, Raymond. (2008). Parent Involvement In Primary Children’s Home Work In Hong Kong. </a:t>
            </a:r>
            <a:r>
              <a:rPr lang="en-US" sz="3200" i="1" dirty="0" smtClean="0"/>
              <a:t>School Community Journal.</a:t>
            </a:r>
            <a:r>
              <a:rPr lang="en-US" sz="3200" dirty="0" smtClean="0"/>
              <a:t> </a:t>
            </a:r>
            <a:r>
              <a:rPr lang="en-US" sz="3200" i="1" dirty="0" smtClean="0"/>
              <a:t>19( </a:t>
            </a:r>
            <a:r>
              <a:rPr lang="en-US" sz="3200" dirty="0" smtClean="0"/>
              <a:t>2) 81-100</a:t>
            </a:r>
          </a:p>
          <a:p>
            <a:pPr>
              <a:buNone/>
            </a:pPr>
            <a:endParaRPr lang="en-US" dirty="0" smtClean="0"/>
          </a:p>
          <a:p>
            <a:pPr>
              <a:buNone/>
            </a:pPr>
            <a:r>
              <a:rPr lang="en-US" dirty="0" smtClean="0"/>
              <a:t>http</a:t>
            </a:r>
            <a:r>
              <a:rPr lang="en-US" dirty="0" smtClean="0"/>
              <a:t>://tip.psycology.org/vygotsky.html</a:t>
            </a:r>
          </a:p>
          <a:p>
            <a:pPr>
              <a:buNone/>
            </a:pPr>
            <a:endParaRPr lang="en-US" sz="3200" dirty="0" smtClean="0"/>
          </a:p>
          <a:p>
            <a:pPr>
              <a:buNone/>
            </a:pPr>
            <a:r>
              <a:rPr lang="en-US" sz="3200" dirty="0" smtClean="0"/>
              <a:t>Walberg, H.J. (1976). Psychology of Learning Environments: Behavioral Structural or Perceptual.  </a:t>
            </a:r>
            <a:r>
              <a:rPr lang="en-US" sz="3200" i="1" dirty="0" smtClean="0"/>
              <a:t>Review of Research Education 4</a:t>
            </a:r>
            <a:r>
              <a:rPr lang="en-US" sz="3200" dirty="0" smtClean="0"/>
              <a:t> </a:t>
            </a:r>
            <a:r>
              <a:rPr lang="en-US" sz="3200" dirty="0" smtClean="0"/>
              <a:t>(142) </a:t>
            </a:r>
            <a:r>
              <a:rPr lang="en-US" sz="3200" dirty="0" smtClean="0"/>
              <a:t>1-38</a:t>
            </a:r>
          </a:p>
          <a:p>
            <a:pPr>
              <a:buNone/>
            </a:pPr>
            <a:r>
              <a:rPr lang="en-US" sz="3200" dirty="0" smtClean="0"/>
              <a:t>Walberg, H.J.; et.al.(1981). Childhood Traits and Environmental Conditions of Highly Eminent Adults.  </a:t>
            </a:r>
            <a:r>
              <a:rPr lang="en-US" sz="3200" i="1" dirty="0" smtClean="0"/>
              <a:t>Gifted Child Quarterly. 25 </a:t>
            </a:r>
            <a:r>
              <a:rPr lang="en-US" sz="3200" i="1" dirty="0" smtClean="0"/>
              <a:t>(</a:t>
            </a:r>
            <a:r>
              <a:rPr lang="en-US" sz="3200" dirty="0" smtClean="0"/>
              <a:t>103) </a:t>
            </a:r>
            <a:r>
              <a:rPr lang="en-US" sz="3200" dirty="0" smtClean="0"/>
              <a:t>1-6</a:t>
            </a:r>
          </a:p>
          <a:p>
            <a:pPr>
              <a:buNone/>
            </a:pPr>
            <a:endParaRPr lang="en-US" sz="3200" dirty="0" smtClean="0"/>
          </a:p>
          <a:p>
            <a:pPr>
              <a:buNone/>
            </a:pPr>
            <a:r>
              <a:rPr lang="en-US" sz="3200" dirty="0" smtClean="0"/>
              <a:t>Watkins, T. (September-October 1997).  Teacher Communication, Child Achievement And Parent Traits in Parent Involvement Models. </a:t>
            </a:r>
            <a:r>
              <a:rPr lang="en-US" sz="3200" i="1" dirty="0" smtClean="0"/>
              <a:t>Journal of Education Research </a:t>
            </a:r>
            <a:r>
              <a:rPr lang="en-US" sz="3200" dirty="0" smtClean="0"/>
              <a:t>91</a:t>
            </a:r>
            <a:r>
              <a:rPr lang="en-US" sz="3200" i="1" dirty="0" smtClean="0"/>
              <a:t> </a:t>
            </a:r>
            <a:r>
              <a:rPr lang="en-US" sz="3200" i="1" dirty="0" smtClean="0"/>
              <a:t>(1) </a:t>
            </a:r>
            <a:r>
              <a:rPr lang="en-US" sz="3200" i="1" dirty="0" smtClean="0"/>
              <a:t>81-100</a:t>
            </a:r>
          </a:p>
          <a:p>
            <a:pPr>
              <a:buNone/>
            </a:pPr>
            <a:endParaRPr lang="en-US" sz="3200" i="1" dirty="0" smtClean="0"/>
          </a:p>
          <a:p>
            <a:pPr>
              <a:buNone/>
            </a:pPr>
            <a:r>
              <a:rPr lang="en-US" sz="3200" i="1" dirty="0" smtClean="0"/>
              <a:t>Whitfield, P.; (2005). No Child Left Behind : Leaving The Arts Behind In Developing Young Children’s Literacy. </a:t>
            </a:r>
            <a:r>
              <a:rPr lang="en-US" sz="3200" dirty="0" smtClean="0"/>
              <a:t>11</a:t>
            </a:r>
            <a:r>
              <a:rPr lang="en-US" sz="3200" i="1" dirty="0" smtClean="0"/>
              <a:t> </a:t>
            </a:r>
            <a:r>
              <a:rPr lang="en-US" sz="3200" i="1" dirty="0" smtClean="0"/>
              <a:t>(2) </a:t>
            </a:r>
            <a:r>
              <a:rPr lang="en-US" sz="3200" i="1" dirty="0" smtClean="0"/>
              <a:t>43-54</a:t>
            </a:r>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Methods</a:t>
            </a:r>
            <a:endParaRPr lang="en-US" dirty="0"/>
          </a:p>
        </p:txBody>
      </p:sp>
      <p:sp>
        <p:nvSpPr>
          <p:cNvPr id="3" name="Content Placeholder 2"/>
          <p:cNvSpPr>
            <a:spLocks noGrp="1"/>
          </p:cNvSpPr>
          <p:nvPr>
            <p:ph idx="1"/>
          </p:nvPr>
        </p:nvSpPr>
        <p:spPr/>
        <p:txBody>
          <a:bodyPr>
            <a:normAutofit lnSpcReduction="10000"/>
          </a:bodyPr>
          <a:lstStyle/>
          <a:p>
            <a:r>
              <a:rPr lang="en-US" dirty="0" smtClean="0"/>
              <a:t>Participants</a:t>
            </a:r>
          </a:p>
          <a:p>
            <a:pPr>
              <a:buNone/>
            </a:pPr>
            <a:r>
              <a:rPr lang="en-US" dirty="0" smtClean="0"/>
              <a:t>	10 first-Grade struggling readers with low S.E.S.</a:t>
            </a:r>
          </a:p>
          <a:p>
            <a:pPr>
              <a:buNone/>
            </a:pPr>
            <a:r>
              <a:rPr lang="en-US" dirty="0" smtClean="0"/>
              <a:t>	5 readers will receive homework help with reading.</a:t>
            </a:r>
          </a:p>
          <a:p>
            <a:pPr>
              <a:buNone/>
            </a:pPr>
            <a:r>
              <a:rPr lang="en-US" dirty="0" smtClean="0"/>
              <a:t>	5 readers will not receive help</a:t>
            </a:r>
          </a:p>
          <a:p>
            <a:r>
              <a:rPr lang="en-US" dirty="0" smtClean="0"/>
              <a:t>Instruments</a:t>
            </a:r>
          </a:p>
          <a:p>
            <a:pPr>
              <a:buNone/>
            </a:pPr>
            <a:r>
              <a:rPr lang="en-US" dirty="0" smtClean="0"/>
              <a:t>	Parent Surveys, Children Surveys, Reading tests, Running Records.</a:t>
            </a:r>
          </a:p>
          <a:p>
            <a:pPr>
              <a:buNone/>
            </a:pPr>
            <a:endParaRPr lang="en-US" dirty="0"/>
          </a:p>
        </p:txBody>
      </p:sp>
      <p:pic>
        <p:nvPicPr>
          <p:cNvPr id="1026" name="Picture 2" descr="C:\Program Files\Microsoft Office\MEDIA\CAGCAT10\j0217698.wmf"/>
          <p:cNvPicPr>
            <a:picLocks noChangeAspect="1" noChangeArrowheads="1"/>
          </p:cNvPicPr>
          <p:nvPr/>
        </p:nvPicPr>
        <p:blipFill>
          <a:blip r:embed="rId3" cstate="print"/>
          <a:srcRect/>
          <a:stretch>
            <a:fillRect/>
          </a:stretch>
        </p:blipFill>
        <p:spPr bwMode="auto">
          <a:xfrm flipH="1">
            <a:off x="6705600" y="609600"/>
            <a:ext cx="1194925" cy="1447800"/>
          </a:xfrm>
          <a:prstGeom prst="rect">
            <a:avLst/>
          </a:prstGeom>
          <a:noFill/>
        </p:spPr>
      </p:pic>
    </p:spTree>
  </p:cSld>
  <p:clrMapOvr>
    <a:masterClrMapping/>
  </p:clrMapOvr>
  <p:transition>
    <p:dissolve/>
    <p:sndAc>
      <p:stSnd>
        <p:snd r:embed="rId2" name="click.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Consent Form</a:t>
            </a:r>
            <a:endParaRPr lang="en-US" dirty="0"/>
          </a:p>
        </p:txBody>
      </p:sp>
      <p:sp>
        <p:nvSpPr>
          <p:cNvPr id="3" name="Content Placeholder 2"/>
          <p:cNvSpPr>
            <a:spLocks noGrp="1"/>
          </p:cNvSpPr>
          <p:nvPr>
            <p:ph idx="1"/>
          </p:nvPr>
        </p:nvSpPr>
        <p:spPr>
          <a:xfrm>
            <a:off x="457200" y="1219201"/>
            <a:ext cx="8229600" cy="5235608"/>
          </a:xfrm>
        </p:spPr>
        <p:txBody>
          <a:bodyPr>
            <a:normAutofit fontScale="62500" lnSpcReduction="20000"/>
          </a:bodyPr>
          <a:lstStyle/>
          <a:p>
            <a:pPr>
              <a:buNone/>
            </a:pPr>
            <a:r>
              <a:rPr lang="en-US" dirty="0" smtClean="0"/>
              <a:t>Dear Principal,</a:t>
            </a:r>
          </a:p>
          <a:p>
            <a:pPr>
              <a:buNone/>
            </a:pPr>
            <a:r>
              <a:rPr lang="en-US" dirty="0" smtClean="0"/>
              <a:t>		I Am a graduate student in the Childhood Education Department at Brooklyn College.  I am conducting an action research project that will attempt to improve the reading scores of five struggling readers with low S.E.S.  The research will require surveys of parents and their children, as well as the administration of pre and post reading tests and </a:t>
            </a:r>
            <a:r>
              <a:rPr lang="en-US" dirty="0" smtClean="0"/>
              <a:t>by taking </a:t>
            </a:r>
            <a:r>
              <a:rPr lang="en-US" dirty="0" smtClean="0"/>
              <a:t>running records.</a:t>
            </a:r>
          </a:p>
          <a:p>
            <a:pPr>
              <a:buNone/>
            </a:pPr>
            <a:endParaRPr lang="en-US" dirty="0" smtClean="0"/>
          </a:p>
          <a:p>
            <a:pPr>
              <a:buNone/>
            </a:pPr>
            <a:r>
              <a:rPr lang="en-US" dirty="0" smtClean="0"/>
              <a:t>		Please be advised all results will be anonymously reported as a group study.  Furthermore, this research will assist me in my endeavor to improve the reading skills of children who are at risk for failure.  I am asking for your consent to carry out this project during the months of September to October.  Thank you in advance for your cooperation and support.</a:t>
            </a:r>
          </a:p>
          <a:p>
            <a:pPr>
              <a:buNone/>
            </a:pPr>
            <a:endParaRPr lang="en-US" dirty="0" smtClean="0"/>
          </a:p>
          <a:p>
            <a:pPr>
              <a:buNone/>
            </a:pPr>
            <a:r>
              <a:rPr lang="en-US" dirty="0" smtClean="0"/>
              <a:t>Sincerely,</a:t>
            </a:r>
          </a:p>
          <a:p>
            <a:pPr>
              <a:buNone/>
            </a:pPr>
            <a:r>
              <a:rPr lang="en-US" dirty="0" smtClean="0"/>
              <a:t>Fatimah Washington</a:t>
            </a:r>
          </a:p>
          <a:p>
            <a:pPr>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B6EA1101-65B1-4D46-9D5B-EBCF4392724F}" type="slidenum">
              <a:rPr lang="en-US" smtClean="0"/>
              <a:pPr/>
              <a:t>12</a:t>
            </a:fld>
            <a:endParaRPr lang="en-US"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Child Survey-1</a:t>
            </a:r>
            <a:r>
              <a:rPr lang="en-US" baseline="30000" dirty="0" smtClean="0"/>
              <a:t>st</a:t>
            </a:r>
            <a:r>
              <a:rPr lang="en-US" dirty="0" smtClean="0"/>
              <a:t> Grade</a:t>
            </a:r>
            <a:endParaRPr lang="en-US" dirty="0"/>
          </a:p>
        </p:txBody>
      </p:sp>
      <p:sp>
        <p:nvSpPr>
          <p:cNvPr id="3" name="Content Placeholder 2"/>
          <p:cNvSpPr>
            <a:spLocks noGrp="1"/>
          </p:cNvSpPr>
          <p:nvPr>
            <p:ph idx="1"/>
          </p:nvPr>
        </p:nvSpPr>
        <p:spPr/>
        <p:txBody>
          <a:bodyPr>
            <a:normAutofit fontScale="92500" lnSpcReduction="20000"/>
          </a:bodyPr>
          <a:lstStyle/>
          <a:p>
            <a:pPr marL="578358" indent="-514350">
              <a:buNone/>
            </a:pPr>
            <a:r>
              <a:rPr lang="en-US" dirty="0" smtClean="0"/>
              <a:t>1)I like to read.</a:t>
            </a:r>
            <a:endParaRPr lang="en-US" dirty="0" smtClean="0"/>
          </a:p>
          <a:p>
            <a:pPr marL="578358" indent="-514350">
              <a:buNone/>
            </a:pPr>
            <a:r>
              <a:rPr lang="en-US" dirty="0" smtClean="0"/>
              <a:t>	Yes		no		sometimes</a:t>
            </a:r>
          </a:p>
          <a:p>
            <a:pPr marL="578358" indent="-514350">
              <a:buNone/>
            </a:pPr>
            <a:r>
              <a:rPr lang="en-US" dirty="0" smtClean="0"/>
              <a:t>2) I like homework</a:t>
            </a:r>
          </a:p>
          <a:p>
            <a:pPr marL="578358" indent="-514350">
              <a:buNone/>
            </a:pPr>
            <a:r>
              <a:rPr lang="en-US" dirty="0" smtClean="0"/>
              <a:t>	</a:t>
            </a:r>
            <a:r>
              <a:rPr lang="en-US" dirty="0" smtClean="0"/>
              <a:t>Yes		no		sometimes</a:t>
            </a:r>
          </a:p>
          <a:p>
            <a:pPr marL="578358" indent="-514350">
              <a:buNone/>
            </a:pPr>
            <a:r>
              <a:rPr lang="en-US" dirty="0" smtClean="0"/>
              <a:t>3)Mom helps me do homework.</a:t>
            </a:r>
          </a:p>
          <a:p>
            <a:pPr marL="578358" indent="-514350">
              <a:buNone/>
            </a:pPr>
            <a:r>
              <a:rPr lang="en-US" dirty="0" smtClean="0"/>
              <a:t>	Yes 		no		sometimes</a:t>
            </a:r>
          </a:p>
          <a:p>
            <a:pPr marL="578358" indent="-514350">
              <a:buNone/>
            </a:pPr>
            <a:r>
              <a:rPr lang="en-US" dirty="0" smtClean="0"/>
              <a:t>4)Dad helps me do homework.</a:t>
            </a:r>
          </a:p>
          <a:p>
            <a:pPr marL="578358" indent="-514350">
              <a:buNone/>
            </a:pPr>
            <a:r>
              <a:rPr lang="en-US" dirty="0" smtClean="0"/>
              <a:t>	Yes		no		sometimes</a:t>
            </a:r>
          </a:p>
          <a:p>
            <a:pPr marL="578358" indent="-514350">
              <a:buNone/>
            </a:pPr>
            <a:r>
              <a:rPr lang="en-US" dirty="0" smtClean="0"/>
              <a:t>5)Homework is too hard.</a:t>
            </a:r>
          </a:p>
          <a:p>
            <a:pPr marL="578358" indent="-514350">
              <a:buNone/>
            </a:pPr>
            <a:r>
              <a:rPr lang="en-US" dirty="0" smtClean="0"/>
              <a:t>	</a:t>
            </a:r>
            <a:r>
              <a:rPr lang="en-US" dirty="0" smtClean="0"/>
              <a:t>Yes		no		sometimes</a:t>
            </a:r>
            <a:endParaRPr lang="en-US"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Parent Survey</a:t>
            </a:r>
            <a:endParaRPr lang="en-US" dirty="0"/>
          </a:p>
        </p:txBody>
      </p:sp>
      <p:sp>
        <p:nvSpPr>
          <p:cNvPr id="3" name="Content Placeholder 2"/>
          <p:cNvSpPr>
            <a:spLocks noGrp="1"/>
          </p:cNvSpPr>
          <p:nvPr>
            <p:ph idx="1"/>
          </p:nvPr>
        </p:nvSpPr>
        <p:spPr/>
        <p:txBody>
          <a:bodyPr/>
          <a:lstStyle/>
          <a:p>
            <a:pPr marL="578358" indent="-514350">
              <a:buAutoNum type="arabicParenR"/>
            </a:pPr>
            <a:r>
              <a:rPr lang="en-US" dirty="0" smtClean="0"/>
              <a:t>I read with my child.</a:t>
            </a:r>
            <a:r>
              <a:rPr lang="en-US" dirty="0" smtClean="0"/>
              <a:t> </a:t>
            </a:r>
            <a:endParaRPr lang="en-US" dirty="0" smtClean="0"/>
          </a:p>
          <a:p>
            <a:pPr marL="578358" indent="-514350">
              <a:buAutoNum type="arabicParenR"/>
            </a:pPr>
            <a:r>
              <a:rPr lang="en-US" dirty="0" smtClean="0"/>
              <a:t>I help my child with homework.</a:t>
            </a:r>
          </a:p>
          <a:p>
            <a:pPr marL="578358" indent="-514350">
              <a:buAutoNum type="arabicParenR"/>
            </a:pPr>
            <a:r>
              <a:rPr lang="en-US" dirty="0" smtClean="0"/>
              <a:t>I attend parent conferences.</a:t>
            </a:r>
          </a:p>
          <a:p>
            <a:pPr marL="578358" indent="-514350">
              <a:buAutoNum type="arabicParenR"/>
            </a:pPr>
            <a:r>
              <a:rPr lang="en-US" dirty="0" smtClean="0"/>
              <a:t>I volunteer in my child’s school.</a:t>
            </a:r>
          </a:p>
          <a:p>
            <a:pPr marL="578358" indent="-514350">
              <a:buAutoNum type="arabicParenR"/>
            </a:pPr>
            <a:r>
              <a:rPr lang="en-US" dirty="0" smtClean="0"/>
              <a:t>I am comfortable taking the day off from work,</a:t>
            </a:r>
            <a:endParaRPr lang="en-US"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5"/>
            <a:ext cx="8229600" cy="704056"/>
          </a:xfrm>
        </p:spPr>
        <p:txBody>
          <a:bodyPr>
            <a:normAutofit fontScale="90000"/>
          </a:bodyPr>
          <a:lstStyle/>
          <a:p>
            <a:r>
              <a:rPr lang="en-US" dirty="0" smtClean="0"/>
              <a:t>Table of Contents</a:t>
            </a:r>
            <a:endParaRPr lang="en-US" dirty="0"/>
          </a:p>
        </p:txBody>
      </p:sp>
      <p:sp>
        <p:nvSpPr>
          <p:cNvPr id="3" name="Content Placeholder 2"/>
          <p:cNvSpPr>
            <a:spLocks noGrp="1"/>
          </p:cNvSpPr>
          <p:nvPr>
            <p:ph idx="1"/>
          </p:nvPr>
        </p:nvSpPr>
        <p:spPr>
          <a:xfrm>
            <a:off x="0" y="800100"/>
            <a:ext cx="8686800" cy="5711858"/>
          </a:xfrm>
        </p:spPr>
        <p:txBody>
          <a:bodyPr>
            <a:normAutofit fontScale="85000" lnSpcReduction="20000"/>
          </a:bodyPr>
          <a:lstStyle/>
          <a:p>
            <a:pPr>
              <a:buNone/>
            </a:pPr>
            <a:r>
              <a:rPr lang="en-US" dirty="0" smtClean="0"/>
              <a:t>Abstract</a:t>
            </a:r>
          </a:p>
          <a:p>
            <a:pPr>
              <a:buNone/>
            </a:pPr>
            <a:r>
              <a:rPr lang="en-US" dirty="0" smtClean="0"/>
              <a:t>Introduction</a:t>
            </a:r>
          </a:p>
          <a:p>
            <a:pPr>
              <a:buNone/>
            </a:pPr>
            <a:r>
              <a:rPr lang="en-US" dirty="0" smtClean="0"/>
              <a:t>	Statement of the Problem</a:t>
            </a:r>
          </a:p>
          <a:p>
            <a:pPr>
              <a:buNone/>
            </a:pPr>
            <a:r>
              <a:rPr lang="en-US" dirty="0" smtClean="0"/>
              <a:t>	Review of Related Literature</a:t>
            </a:r>
          </a:p>
          <a:p>
            <a:pPr>
              <a:buNone/>
            </a:pPr>
            <a:r>
              <a:rPr lang="en-US" dirty="0" smtClean="0"/>
              <a:t>	Statement of the Hypothesis</a:t>
            </a:r>
          </a:p>
          <a:p>
            <a:pPr>
              <a:buNone/>
            </a:pPr>
            <a:r>
              <a:rPr lang="en-US" dirty="0" smtClean="0"/>
              <a:t>Method</a:t>
            </a:r>
          </a:p>
          <a:p>
            <a:pPr>
              <a:buNone/>
            </a:pPr>
            <a:r>
              <a:rPr lang="en-US" dirty="0" smtClean="0"/>
              <a:t>	Participants</a:t>
            </a:r>
            <a:r>
              <a:rPr lang="en-US" dirty="0"/>
              <a:t> </a:t>
            </a:r>
            <a:r>
              <a:rPr lang="en-US" dirty="0" smtClean="0"/>
              <a:t>&amp; Instruments</a:t>
            </a:r>
          </a:p>
          <a:p>
            <a:pPr>
              <a:buNone/>
            </a:pPr>
            <a:r>
              <a:rPr lang="en-US" dirty="0" smtClean="0"/>
              <a:t>	Experiential Design</a:t>
            </a:r>
          </a:p>
          <a:p>
            <a:pPr>
              <a:buNone/>
            </a:pPr>
            <a:r>
              <a:rPr lang="en-US" dirty="0" smtClean="0"/>
              <a:t>	Procedure</a:t>
            </a:r>
          </a:p>
          <a:p>
            <a:pPr>
              <a:buNone/>
            </a:pPr>
            <a:r>
              <a:rPr lang="en-US" dirty="0" smtClean="0"/>
              <a:t>Results</a:t>
            </a:r>
          </a:p>
          <a:p>
            <a:pPr>
              <a:buNone/>
            </a:pPr>
            <a:r>
              <a:rPr lang="en-US" dirty="0" smtClean="0"/>
              <a:t>Discussion</a:t>
            </a:r>
          </a:p>
          <a:p>
            <a:pPr>
              <a:buNone/>
            </a:pPr>
            <a:r>
              <a:rPr lang="en-US" dirty="0" smtClean="0"/>
              <a:t>Implications</a:t>
            </a:r>
          </a:p>
          <a:p>
            <a:pPr>
              <a:buNone/>
            </a:pPr>
            <a:r>
              <a:rPr lang="en-US" dirty="0" smtClean="0"/>
              <a:t>References</a:t>
            </a:r>
          </a:p>
          <a:p>
            <a:pPr>
              <a:buNone/>
            </a:pPr>
            <a:r>
              <a:rPr lang="en-US" dirty="0" smtClean="0"/>
              <a:t>Appendices</a:t>
            </a:r>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p:txBody>
          <a:bodyPr>
            <a:normAutofit/>
          </a:bodyPr>
          <a:lstStyle/>
          <a:p>
            <a:pPr>
              <a:buNone/>
            </a:pPr>
            <a:r>
              <a:rPr lang="en-US" sz="4000" dirty="0" smtClean="0"/>
              <a:t>		Lack of both parental involvement and resources negatively affect the reading scores of students with low S.E.S</a:t>
            </a:r>
            <a:r>
              <a:rPr lang="en-US" sz="4000" b="1" dirty="0" smtClean="0"/>
              <a:t>. </a:t>
            </a:r>
            <a:endParaRPr lang="en-US" sz="4000" dirty="0" smtClean="0"/>
          </a:p>
          <a:p>
            <a:pPr>
              <a:buNone/>
            </a:pPr>
            <a:endParaRPr lang="en-US" sz="4000" dirty="0"/>
          </a:p>
        </p:txBody>
      </p:sp>
      <p:pic>
        <p:nvPicPr>
          <p:cNvPr id="2050" name="Picture 2" descr="C:\Program Files\Microsoft Office\MEDIA\CAGCAT10\j0234687.gif"/>
          <p:cNvPicPr>
            <a:picLocks noChangeAspect="1" noChangeArrowheads="1" noCrop="1"/>
          </p:cNvPicPr>
          <p:nvPr/>
        </p:nvPicPr>
        <p:blipFill>
          <a:blip r:embed="rId3" cstate="print"/>
          <a:srcRect/>
          <a:stretch>
            <a:fillRect/>
          </a:stretch>
        </p:blipFill>
        <p:spPr bwMode="auto">
          <a:xfrm>
            <a:off x="5729288" y="5124450"/>
            <a:ext cx="1228725" cy="723900"/>
          </a:xfrm>
          <a:prstGeom prst="rect">
            <a:avLst/>
          </a:prstGeom>
          <a:noFill/>
        </p:spPr>
      </p:pic>
    </p:spTree>
  </p:cSld>
  <p:clrMapOvr>
    <a:masterClrMapping/>
  </p:clrMapOvr>
  <p:transition>
    <p:dissolve/>
    <p:sndAc>
      <p:stSnd>
        <p:snd r:embed="rId2" name="click.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Contemporary Practices</a:t>
            </a:r>
            <a:endParaRPr lang="en-US" dirty="0"/>
          </a:p>
        </p:txBody>
      </p:sp>
      <p:sp>
        <p:nvSpPr>
          <p:cNvPr id="3" name="Content Placeholder 2"/>
          <p:cNvSpPr>
            <a:spLocks noGrp="1"/>
          </p:cNvSpPr>
          <p:nvPr>
            <p:ph idx="1"/>
          </p:nvPr>
        </p:nvSpPr>
        <p:spPr>
          <a:xfrm>
            <a:off x="457200" y="1219201"/>
            <a:ext cx="8229600" cy="5235608"/>
          </a:xfrm>
        </p:spPr>
        <p:txBody>
          <a:bodyPr/>
          <a:lstStyle/>
          <a:p>
            <a:r>
              <a:rPr lang="en-US" dirty="0" smtClean="0"/>
              <a:t>Family literacy as a third space between home and school (Pahl &amp; Kelly, 2005).</a:t>
            </a:r>
          </a:p>
          <a:p>
            <a:r>
              <a:rPr lang="en-US" dirty="0" smtClean="0"/>
              <a:t>Interactive homework assignments (Bailey, 2006)</a:t>
            </a:r>
          </a:p>
          <a:p>
            <a:r>
              <a:rPr lang="en-US" dirty="0" smtClean="0"/>
              <a:t>Reading First: A component of the No</a:t>
            </a:r>
          </a:p>
          <a:p>
            <a:pPr>
              <a:buNone/>
            </a:pPr>
            <a:r>
              <a:rPr lang="en-US" dirty="0" smtClean="0"/>
              <a:t> Child Left Behind Act (Whitfield, 2005) </a:t>
            </a:r>
          </a:p>
          <a:p>
            <a:r>
              <a:rPr lang="en-US" dirty="0" smtClean="0"/>
              <a:t>School support strategies (Sen. et al.,2009)</a:t>
            </a:r>
          </a:p>
          <a:p>
            <a:r>
              <a:rPr lang="en-US" dirty="0" smtClean="0"/>
              <a:t>Explicit Phonemic Awareness and Decoding Skills Instruction (Ryder,2007)</a:t>
            </a:r>
            <a:endParaRPr lang="en-US"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5"/>
            <a:ext cx="8229600" cy="570706"/>
          </a:xfrm>
        </p:spPr>
        <p:txBody>
          <a:bodyPr>
            <a:normAutofit fontScale="90000"/>
          </a:bodyPr>
          <a:lstStyle/>
          <a:p>
            <a:r>
              <a:rPr lang="en-US" dirty="0" smtClean="0"/>
              <a:t>Review of Related Literature</a:t>
            </a:r>
            <a:endParaRPr lang="en-US" dirty="0"/>
          </a:p>
        </p:txBody>
      </p:sp>
      <p:graphicFrame>
        <p:nvGraphicFramePr>
          <p:cNvPr id="4" name="Content Placeholder 3"/>
          <p:cNvGraphicFramePr>
            <a:graphicFrameLocks noGrp="1"/>
          </p:cNvGraphicFramePr>
          <p:nvPr>
            <p:ph idx="1"/>
          </p:nvPr>
        </p:nvGraphicFramePr>
        <p:xfrm>
          <a:off x="457200" y="838201"/>
          <a:ext cx="8153400" cy="5830764"/>
        </p:xfrm>
        <a:graphic>
          <a:graphicData uri="http://schemas.openxmlformats.org/drawingml/2006/table">
            <a:tbl>
              <a:tblPr firstRow="1" bandRow="1">
                <a:tableStyleId>{5C22544A-7EE6-4342-B048-85BDC9FD1C3A}</a:tableStyleId>
              </a:tblPr>
              <a:tblGrid>
                <a:gridCol w="4076700"/>
                <a:gridCol w="4076700"/>
              </a:tblGrid>
              <a:tr h="3410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Pro</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Con</a:t>
                      </a:r>
                    </a:p>
                  </a:txBody>
                  <a:tcPr/>
                </a:tc>
              </a:tr>
              <a:tr h="17464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Parent involvement can positively</a:t>
                      </a:r>
                      <a:r>
                        <a:rPr lang="en-US" sz="1600" baseline="0" dirty="0" smtClean="0"/>
                        <a:t> affects academic achievement and help to solve some behavioral problems. (Domina,2005 &amp; Patall et.al 2008 &amp; Senechal; Young 2008)</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Parent</a:t>
                      </a:r>
                      <a:r>
                        <a:rPr lang="en-US" sz="1600" baseline="0" dirty="0" smtClean="0"/>
                        <a:t> educational level, social status as well as the student’s environment can affect students negatively. (Tam 2009 &amp; Walberg, 1976&amp; 1981 &amp; Eccleston et.al, 2010 &amp; Horvat-McNamara et.al, 2003 &amp; Myberg, 2008)</a:t>
                      </a:r>
                      <a:r>
                        <a:rPr lang="en-US" sz="1600" dirty="0" smtClean="0"/>
                        <a:t> </a:t>
                      </a:r>
                    </a:p>
                  </a:txBody>
                  <a:tcPr/>
                </a:tc>
              </a:tr>
              <a:tr h="1286085">
                <a:tc>
                  <a:txBody>
                    <a:bodyPr/>
                    <a:lstStyle/>
                    <a:p>
                      <a:r>
                        <a:rPr lang="en-US" sz="1600" dirty="0" smtClean="0"/>
                        <a:t>There is a push to “build a bridge” between schools and parents. (Reed,2009</a:t>
                      </a:r>
                      <a:r>
                        <a:rPr lang="en-US" sz="1600" baseline="0" dirty="0" smtClean="0"/>
                        <a:t> &amp;Bailey, 2006 &amp; Watkins, 1997 &amp; Cook, 2005 &amp; Goddard et.al ,2001)</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Low Income working parents face unique barriers  that hinder parental involvement.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(Heymann ;Earle</a:t>
                      </a:r>
                      <a:r>
                        <a:rPr lang="en-US" sz="1600" baseline="0" dirty="0" smtClean="0"/>
                        <a:t> 2000)</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a:tc>
              </a:tr>
              <a:tr h="1286085">
                <a:tc>
                  <a:txBody>
                    <a:bodyPr/>
                    <a:lstStyle/>
                    <a:p>
                      <a:r>
                        <a:rPr lang="en-US" sz="1600" dirty="0" smtClean="0"/>
                        <a:t>There are school based strategies that are in place to help children to succeed in homework. (Margolis, 2004 &amp; Ryder, 2007 &amp; Sen et.</a:t>
                      </a:r>
                      <a:r>
                        <a:rPr lang="en-US" sz="1600" baseline="0" dirty="0" smtClean="0"/>
                        <a:t> al. 2009 &amp; Whitfield, 2005</a:t>
                      </a:r>
                      <a:r>
                        <a:rPr lang="en-US" sz="1600" dirty="0" smtClean="0"/>
                        <a:t>)</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Educators are failing in their efforts to communicate with parents and assign homework. (Margolis, 2004 &amp; Skinner 2004 &amp; Gill, 2003)</a:t>
                      </a:r>
                      <a:endParaRPr lang="en-US" sz="1600" dirty="0" smtClean="0"/>
                    </a:p>
                    <a:p>
                      <a:endParaRPr lang="en-US" sz="1600" dirty="0"/>
                    </a:p>
                  </a:txBody>
                  <a:tcPr/>
                </a:tc>
              </a:tr>
              <a:tr h="979178">
                <a:tc>
                  <a:txBody>
                    <a:bodyPr/>
                    <a:lstStyle/>
                    <a:p>
                      <a:r>
                        <a:rPr lang="en-US" sz="1600" dirty="0" smtClean="0"/>
                        <a:t>Tutoring</a:t>
                      </a:r>
                      <a:r>
                        <a:rPr lang="en-US" sz="1600" baseline="0" dirty="0" smtClean="0"/>
                        <a:t> centers such as Sylvan learning center, Kumon and Huntington learning centers are available.</a:t>
                      </a:r>
                      <a:endParaRPr lang="en-US" sz="1600" dirty="0"/>
                    </a:p>
                  </a:txBody>
                  <a:tcPr/>
                </a:tc>
                <a:tc>
                  <a:txBody>
                    <a:bodyPr/>
                    <a:lstStyle/>
                    <a:p>
                      <a:r>
                        <a:rPr lang="en-US" sz="1600" dirty="0" smtClean="0"/>
                        <a:t>Outside tutoring  can be costly.</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Parents of low SES</a:t>
                      </a:r>
                      <a:r>
                        <a:rPr lang="en-US" sz="1600" baseline="0" dirty="0" smtClean="0"/>
                        <a:t> have limited resources. (Horvat et.al, 2003)</a:t>
                      </a:r>
                      <a:endParaRPr lang="en-US" sz="1600" dirty="0" smtClean="0"/>
                    </a:p>
                    <a:p>
                      <a:endParaRPr lang="en-US" sz="1600" dirty="0"/>
                    </a:p>
                  </a:txBody>
                  <a:tcPr/>
                </a:tc>
              </a:tr>
            </a:tbl>
          </a:graphicData>
        </a:graphic>
      </p:graphicFrame>
    </p:spTree>
  </p:cSld>
  <p:clrMapOvr>
    <a:masterClrMapping/>
  </p:clrMapOvr>
  <p:transition>
    <p:dissolve/>
    <p:sndAc>
      <p:stSnd>
        <p:snd r:embed="rId2" name="click.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Theorists</a:t>
            </a:r>
            <a:endParaRPr lang="en-US" dirty="0"/>
          </a:p>
        </p:txBody>
      </p:sp>
      <p:sp>
        <p:nvSpPr>
          <p:cNvPr id="3" name="Content Placeholder 2"/>
          <p:cNvSpPr>
            <a:spLocks noGrp="1"/>
          </p:cNvSpPr>
          <p:nvPr>
            <p:ph idx="1"/>
          </p:nvPr>
        </p:nvSpPr>
        <p:spPr>
          <a:xfrm>
            <a:off x="457200" y="1295400"/>
            <a:ext cx="8229600" cy="5159408"/>
          </a:xfrm>
        </p:spPr>
        <p:txBody>
          <a:bodyPr>
            <a:normAutofit fontScale="77500" lnSpcReduction="20000"/>
          </a:bodyPr>
          <a:lstStyle/>
          <a:p>
            <a:r>
              <a:rPr lang="en-US" dirty="0" smtClean="0"/>
              <a:t>Jerome Bruner= learners construct new ideas based upon their current/past knowledge or “Schema.”</a:t>
            </a:r>
          </a:p>
          <a:p>
            <a:pPr>
              <a:buNone/>
            </a:pPr>
            <a:r>
              <a:rPr lang="en-US" dirty="0" smtClean="0"/>
              <a:t>http://</a:t>
            </a:r>
            <a:r>
              <a:rPr lang="en-US" dirty="0" smtClean="0"/>
              <a:t>tip.psycology.org/bruner.html</a:t>
            </a:r>
            <a:endParaRPr lang="en-US" dirty="0" smtClean="0"/>
          </a:p>
          <a:p>
            <a:pPr>
              <a:buNone/>
            </a:pPr>
            <a:endParaRPr lang="en-US" dirty="0" smtClean="0"/>
          </a:p>
          <a:p>
            <a:r>
              <a:rPr lang="en-US" dirty="0" smtClean="0"/>
              <a:t>Jean Piaget= zones of proximal development.  We learn as we meet challenges by assimilating and accommodating.</a:t>
            </a:r>
          </a:p>
          <a:p>
            <a:pPr>
              <a:buNone/>
            </a:pPr>
            <a:r>
              <a:rPr lang="en-US" dirty="0" smtClean="0"/>
              <a:t>http://</a:t>
            </a:r>
            <a:r>
              <a:rPr lang="en-US" dirty="0" smtClean="0"/>
              <a:t>tip.psycology.org/piaget.html</a:t>
            </a:r>
            <a:endParaRPr lang="en-US" dirty="0" smtClean="0"/>
          </a:p>
          <a:p>
            <a:pPr>
              <a:buNone/>
            </a:pPr>
            <a:endParaRPr lang="en-US" dirty="0" smtClean="0"/>
          </a:p>
          <a:p>
            <a:r>
              <a:rPr lang="en-US" dirty="0" smtClean="0"/>
              <a:t>Lev Vygotsky= With support from another experienced person the learner is able to do more than he could on his own.  The social nature of learning.</a:t>
            </a:r>
          </a:p>
          <a:p>
            <a:pPr>
              <a:buNone/>
            </a:pPr>
            <a:r>
              <a:rPr lang="en-US" dirty="0" smtClean="0"/>
              <a:t>http://tip.psycology.org/vygotsky.html</a:t>
            </a:r>
            <a:endParaRPr lang="en-US"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Hypothesis</a:t>
            </a:r>
            <a:endParaRPr lang="en-US" dirty="0"/>
          </a:p>
        </p:txBody>
      </p:sp>
      <p:sp>
        <p:nvSpPr>
          <p:cNvPr id="3" name="Content Placeholder 2"/>
          <p:cNvSpPr>
            <a:spLocks noGrp="1"/>
          </p:cNvSpPr>
          <p:nvPr>
            <p:ph idx="1"/>
          </p:nvPr>
        </p:nvSpPr>
        <p:spPr/>
        <p:txBody>
          <a:bodyPr/>
          <a:lstStyle/>
          <a:p>
            <a:pPr>
              <a:buNone/>
            </a:pPr>
            <a:r>
              <a:rPr lang="en-US" dirty="0" smtClean="0"/>
              <a:t>		HR1: Implementing reading instruction for 15 minutes five days a week over an eight week period will improve the literacy scores of 5 at-risk first-grade students of school x.</a:t>
            </a:r>
            <a:endParaRPr lang="en-US" dirty="0"/>
          </a:p>
        </p:txBody>
      </p:sp>
      <p:pic>
        <p:nvPicPr>
          <p:cNvPr id="3074" name="Picture 2" descr="C:\Program Files\Microsoft Office\MEDIA\CAGCAT10\j0297707.wmf"/>
          <p:cNvPicPr>
            <a:picLocks noChangeAspect="1" noChangeArrowheads="1"/>
          </p:cNvPicPr>
          <p:nvPr/>
        </p:nvPicPr>
        <p:blipFill>
          <a:blip r:embed="rId3" cstate="print"/>
          <a:srcRect/>
          <a:stretch>
            <a:fillRect/>
          </a:stretch>
        </p:blipFill>
        <p:spPr bwMode="auto">
          <a:xfrm>
            <a:off x="6646863" y="4319588"/>
            <a:ext cx="1479551" cy="1820862"/>
          </a:xfrm>
          <a:prstGeom prst="rect">
            <a:avLst/>
          </a:prstGeom>
          <a:noFill/>
        </p:spPr>
      </p:pic>
    </p:spTree>
  </p:cSld>
  <p:clrMapOvr>
    <a:masterClrMapping/>
  </p:clrMapOvr>
  <p:transition>
    <p:dissolve/>
    <p:sndAc>
      <p:stSnd>
        <p:snd r:embed="rId2" name="click.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5"/>
            <a:ext cx="8229600" cy="570706"/>
          </a:xfrm>
        </p:spPr>
        <p:txBody>
          <a:bodyPr>
            <a:normAutofit fontScale="90000"/>
          </a:bodyPr>
          <a:lstStyle/>
          <a:p>
            <a:r>
              <a:rPr lang="en-US" dirty="0" smtClean="0"/>
              <a:t>Sources</a:t>
            </a:r>
            <a:endParaRPr lang="en-US" dirty="0"/>
          </a:p>
        </p:txBody>
      </p:sp>
      <p:sp>
        <p:nvSpPr>
          <p:cNvPr id="3" name="Content Placeholder 2"/>
          <p:cNvSpPr>
            <a:spLocks noGrp="1"/>
          </p:cNvSpPr>
          <p:nvPr>
            <p:ph idx="1"/>
          </p:nvPr>
        </p:nvSpPr>
        <p:spPr>
          <a:xfrm>
            <a:off x="381000" y="762000"/>
            <a:ext cx="8229600" cy="5638800"/>
          </a:xfrm>
        </p:spPr>
        <p:txBody>
          <a:bodyPr>
            <a:noAutofit/>
          </a:bodyPr>
          <a:lstStyle/>
          <a:p>
            <a:pPr>
              <a:buNone/>
            </a:pPr>
            <a:r>
              <a:rPr lang="en-US" sz="1600" dirty="0" smtClean="0"/>
              <a:t>Bailey, L. (October 2006). Interactive Homework: A Tool for Fostering Parent-Child Interactions and Improving Learning Outcomes for At-Risk Young Children.  </a:t>
            </a:r>
            <a:r>
              <a:rPr lang="en-US" sz="1600" i="1" dirty="0" smtClean="0"/>
              <a:t>Early Childhood Education Journal.</a:t>
            </a:r>
            <a:r>
              <a:rPr lang="en-US" sz="1600" dirty="0" smtClean="0"/>
              <a:t> </a:t>
            </a:r>
            <a:r>
              <a:rPr lang="en-US" sz="1600" i="1" dirty="0" smtClean="0"/>
              <a:t>105</a:t>
            </a:r>
            <a:r>
              <a:rPr lang="en-US" sz="1600" dirty="0" smtClean="0"/>
              <a:t>  </a:t>
            </a:r>
            <a:r>
              <a:rPr lang="en-US" sz="1600" dirty="0" smtClean="0"/>
              <a:t>(1) 155-167</a:t>
            </a:r>
          </a:p>
          <a:p>
            <a:pPr>
              <a:buNone/>
            </a:pPr>
            <a:endParaRPr lang="en-US" sz="1600" dirty="0" smtClean="0"/>
          </a:p>
          <a:p>
            <a:pPr>
              <a:buNone/>
            </a:pPr>
            <a:r>
              <a:rPr lang="en-US" sz="1600" dirty="0" smtClean="0"/>
              <a:t>http</a:t>
            </a:r>
            <a:r>
              <a:rPr lang="en-US" sz="1600" dirty="0" smtClean="0"/>
              <a:t>://</a:t>
            </a:r>
            <a:r>
              <a:rPr lang="en-US" sz="1600" dirty="0" smtClean="0"/>
              <a:t>tip.psycology.org/bruner.html</a:t>
            </a:r>
            <a:endParaRPr lang="en-US" sz="1600" dirty="0" smtClean="0"/>
          </a:p>
          <a:p>
            <a:pPr>
              <a:buNone/>
            </a:pPr>
            <a:endParaRPr lang="en-US" sz="1600" dirty="0" smtClean="0"/>
          </a:p>
          <a:p>
            <a:pPr>
              <a:buNone/>
            </a:pPr>
            <a:r>
              <a:rPr lang="en-US" sz="1600" dirty="0" smtClean="0"/>
              <a:t>Cook</a:t>
            </a:r>
            <a:r>
              <a:rPr lang="en-US" sz="1600" dirty="0" smtClean="0"/>
              <a:t>, M.(July 2005). ‘A Place of Their Own’: creating a classroom ‘third space’ to support a continuum of text construction between home and school.  </a:t>
            </a:r>
            <a:r>
              <a:rPr lang="en-US" sz="1600" i="1" dirty="0" smtClean="0"/>
              <a:t>Literacy.  39</a:t>
            </a:r>
            <a:r>
              <a:rPr lang="en-US" sz="1600" dirty="0" smtClean="0"/>
              <a:t>  85-90</a:t>
            </a:r>
          </a:p>
          <a:p>
            <a:pPr>
              <a:buNone/>
            </a:pPr>
            <a:r>
              <a:rPr lang="en-US" sz="1600" dirty="0" smtClean="0"/>
              <a:t>Croninger</a:t>
            </a:r>
            <a:r>
              <a:rPr lang="en-US" sz="1600" dirty="0" smtClean="0"/>
              <a:t>, R. G.; </a:t>
            </a:r>
            <a:r>
              <a:rPr lang="en-US" sz="1600" dirty="0" smtClean="0"/>
              <a:t>Valli,L</a:t>
            </a:r>
            <a:r>
              <a:rPr lang="en-US" sz="1600" dirty="0" smtClean="0"/>
              <a:t>. (2009). “Where is the Action?” Challenges to Studying the Teaching of Reading in Elementary Classrooms.  </a:t>
            </a:r>
            <a:r>
              <a:rPr lang="en-US" sz="1600" i="1" dirty="0" smtClean="0"/>
              <a:t>Educational Researcher. 38 </a:t>
            </a:r>
            <a:r>
              <a:rPr lang="en-US" sz="1600" i="1" dirty="0" smtClean="0"/>
              <a:t>(</a:t>
            </a:r>
            <a:r>
              <a:rPr lang="en-US" sz="1600" dirty="0" smtClean="0"/>
              <a:t>2) </a:t>
            </a:r>
            <a:r>
              <a:rPr lang="en-US" sz="1600" dirty="0" smtClean="0"/>
              <a:t>100-108</a:t>
            </a:r>
          </a:p>
          <a:p>
            <a:pPr>
              <a:buNone/>
            </a:pPr>
            <a:r>
              <a:rPr lang="en-US" sz="1600" dirty="0" smtClean="0"/>
              <a:t>Domina</a:t>
            </a:r>
            <a:r>
              <a:rPr lang="en-US" sz="1600" dirty="0" smtClean="0"/>
              <a:t>, T. (July 2005).  Leveling the Home Advantage: Assessing the effectiveness of Parental Involvement in Elementary  School.  Sociology of Education. 78 </a:t>
            </a:r>
            <a:r>
              <a:rPr lang="en-US" sz="1600" i="1" dirty="0" smtClean="0"/>
              <a:t>233-249</a:t>
            </a:r>
          </a:p>
          <a:p>
            <a:pPr>
              <a:buNone/>
            </a:pPr>
            <a:r>
              <a:rPr lang="en-US" sz="1600" dirty="0" smtClean="0"/>
              <a:t>Gill, B.P.; </a:t>
            </a:r>
            <a:r>
              <a:rPr lang="en-US" sz="1600" dirty="0" smtClean="0"/>
              <a:t>Schlossman,S</a:t>
            </a:r>
            <a:r>
              <a:rPr lang="en-US" sz="1600" dirty="0" smtClean="0"/>
              <a:t>. (Jan 2003). A Nation At Rest: The American Way of Homework.  </a:t>
            </a:r>
            <a:r>
              <a:rPr lang="en-US" sz="1600" i="1" dirty="0" smtClean="0"/>
              <a:t>Educational Evaluation and Policy Analysis. 25 </a:t>
            </a:r>
            <a:r>
              <a:rPr lang="en-US" sz="1600" dirty="0" smtClean="0"/>
              <a:t>319-337</a:t>
            </a:r>
          </a:p>
          <a:p>
            <a:pPr>
              <a:buNone/>
            </a:pPr>
            <a:r>
              <a:rPr lang="en-US" sz="1600" dirty="0" smtClean="0"/>
              <a:t>Ghazarian</a:t>
            </a:r>
            <a:r>
              <a:rPr lang="en-US" sz="1600" dirty="0" smtClean="0"/>
              <a:t>, </a:t>
            </a:r>
            <a:r>
              <a:rPr lang="en-US" sz="1600" dirty="0" smtClean="0"/>
              <a:t>S.;Buehler,C</a:t>
            </a:r>
            <a:r>
              <a:rPr lang="en-US" sz="1600" dirty="0" smtClean="0"/>
              <a:t>. </a:t>
            </a:r>
            <a:r>
              <a:rPr lang="en-US" sz="1600" dirty="0" smtClean="0"/>
              <a:t>(Jan </a:t>
            </a:r>
            <a:r>
              <a:rPr lang="en-US" sz="1600" dirty="0" smtClean="0"/>
              <a:t>2010). “Inter-parental Conflict and Academic Achievement: An Examination of Mediating an Moderating Factors. </a:t>
            </a:r>
            <a:r>
              <a:rPr lang="en-US" sz="1600" i="1" dirty="0" smtClean="0"/>
              <a:t>Journal of Youth An Adolescence. 39</a:t>
            </a:r>
            <a:r>
              <a:rPr lang="en-US" sz="1600" dirty="0" smtClean="0"/>
              <a:t> </a:t>
            </a:r>
            <a:r>
              <a:rPr lang="en-US" sz="1600" dirty="0" smtClean="0"/>
              <a:t>(1 )23-35</a:t>
            </a:r>
            <a:endParaRPr lang="en-US" sz="1600" dirty="0" smtClean="0"/>
          </a:p>
          <a:p>
            <a:pPr>
              <a:buNone/>
            </a:pPr>
            <a:r>
              <a:rPr lang="en-US" sz="1600" dirty="0" smtClean="0"/>
              <a:t>Goddard, R.; Moran-</a:t>
            </a:r>
            <a:r>
              <a:rPr lang="en-US" sz="1600" dirty="0" smtClean="0"/>
              <a:t>Tschannen</a:t>
            </a:r>
            <a:r>
              <a:rPr lang="en-US" sz="1600" dirty="0" smtClean="0"/>
              <a:t>, M.; </a:t>
            </a:r>
            <a:r>
              <a:rPr lang="en-US" sz="1600" dirty="0" smtClean="0"/>
              <a:t>Hoy,W</a:t>
            </a:r>
            <a:r>
              <a:rPr lang="en-US" sz="1600" dirty="0" smtClean="0"/>
              <a:t>. (2001). A Multilevel Examination of the Distribution and Effects of Teacher Trust in Students an Parents in Urban Elementary Schools. </a:t>
            </a:r>
            <a:r>
              <a:rPr lang="en-US" sz="1600" i="1" dirty="0" smtClean="0"/>
              <a:t>The Elementary  School Journal </a:t>
            </a:r>
            <a:r>
              <a:rPr lang="en-US" sz="1600" dirty="0" smtClean="0"/>
              <a:t>102 </a:t>
            </a:r>
            <a:r>
              <a:rPr lang="en-US" sz="1600" dirty="0" smtClean="0"/>
              <a:t>(1) </a:t>
            </a:r>
            <a:r>
              <a:rPr lang="en-US" sz="1600" dirty="0" smtClean="0"/>
              <a:t>3-15</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1"/>
            <a:ext cx="8229600" cy="6226208"/>
          </a:xfrm>
        </p:spPr>
        <p:txBody>
          <a:bodyPr>
            <a:normAutofit fontScale="77500" lnSpcReduction="20000"/>
          </a:bodyPr>
          <a:lstStyle/>
          <a:p>
            <a:pPr>
              <a:buNone/>
            </a:pPr>
            <a:r>
              <a:rPr lang="en-US" sz="1800" dirty="0" smtClean="0"/>
              <a:t>Heymann</a:t>
            </a:r>
            <a:r>
              <a:rPr lang="en-US" sz="1800" dirty="0" smtClean="0"/>
              <a:t>, S. J.; Earle, A. (Winter 2008). Low Income Parents: How do Working Conditions Affect Their Opportunity To Help School-Age Children At Risk.  </a:t>
            </a:r>
            <a:r>
              <a:rPr lang="en-US" sz="1800" i="1" dirty="0" smtClean="0"/>
              <a:t>American Educational Research Journal. 37 </a:t>
            </a:r>
            <a:r>
              <a:rPr lang="en-US" sz="1800" i="1" dirty="0" smtClean="0"/>
              <a:t>(4) </a:t>
            </a:r>
            <a:r>
              <a:rPr lang="en-US" sz="1800" i="1" dirty="0" smtClean="0"/>
              <a:t>33-848</a:t>
            </a:r>
          </a:p>
          <a:p>
            <a:pPr>
              <a:buNone/>
            </a:pPr>
            <a:r>
              <a:rPr lang="en-US" sz="1800" dirty="0" smtClean="0"/>
              <a:t>Horvat</a:t>
            </a:r>
            <a:r>
              <a:rPr lang="en-US" sz="1800" dirty="0" smtClean="0"/>
              <a:t>, E.; </a:t>
            </a:r>
            <a:r>
              <a:rPr lang="en-US" sz="1800" dirty="0" smtClean="0"/>
              <a:t>Weininger</a:t>
            </a:r>
            <a:r>
              <a:rPr lang="en-US" sz="1800" dirty="0" smtClean="0"/>
              <a:t>, E.B.; </a:t>
            </a:r>
            <a:r>
              <a:rPr lang="en-US" sz="1800" dirty="0" smtClean="0"/>
              <a:t>Lareau</a:t>
            </a:r>
            <a:r>
              <a:rPr lang="en-US" sz="1800" dirty="0" smtClean="0"/>
              <a:t>, A. (Summer 2003). From Social Ties To Social Capital: Class differences in the Relations Between Schools and Parent Networks.  </a:t>
            </a:r>
            <a:r>
              <a:rPr lang="en-US" sz="1800" i="1" dirty="0" smtClean="0"/>
              <a:t>American Educational Research Journal.  40 </a:t>
            </a:r>
            <a:r>
              <a:rPr lang="en-US" sz="1800" i="1" dirty="0" smtClean="0"/>
              <a:t>(</a:t>
            </a:r>
            <a:r>
              <a:rPr lang="en-US" sz="1800" dirty="0" smtClean="0"/>
              <a:t>2) </a:t>
            </a:r>
            <a:r>
              <a:rPr lang="en-US" sz="1800" dirty="0" smtClean="0"/>
              <a:t>319-351</a:t>
            </a:r>
          </a:p>
          <a:p>
            <a:pPr>
              <a:buNone/>
            </a:pPr>
            <a:endParaRPr lang="en-US" sz="1800" dirty="0" smtClean="0"/>
          </a:p>
          <a:p>
            <a:pPr>
              <a:buNone/>
            </a:pPr>
            <a:r>
              <a:rPr lang="en-US" sz="1800" dirty="0" smtClean="0"/>
              <a:t>Horvat-McNamara,E</a:t>
            </a:r>
            <a:r>
              <a:rPr lang="en-US" sz="1800" dirty="0" smtClean="0"/>
              <a:t>.; </a:t>
            </a:r>
            <a:r>
              <a:rPr lang="en-US" sz="1800" dirty="0" smtClean="0"/>
              <a:t>Weininger</a:t>
            </a:r>
            <a:r>
              <a:rPr lang="en-US" sz="1800" dirty="0" smtClean="0"/>
              <a:t>, E.; </a:t>
            </a:r>
            <a:r>
              <a:rPr lang="en-US" sz="1800" dirty="0" smtClean="0"/>
              <a:t>Lareau</a:t>
            </a:r>
            <a:r>
              <a:rPr lang="en-US" sz="1800" dirty="0" smtClean="0"/>
              <a:t>, A. (Summer 2003). “From Social Ties to Social Capital: Class Differences in the Relations Between School and Parent Networks.” </a:t>
            </a:r>
            <a:r>
              <a:rPr lang="en-US" sz="1800" i="1" dirty="0" smtClean="0"/>
              <a:t>American Educational Research Journal 40 </a:t>
            </a:r>
            <a:r>
              <a:rPr lang="en-US" sz="1800" dirty="0" smtClean="0"/>
              <a:t> </a:t>
            </a:r>
            <a:r>
              <a:rPr lang="en-US" sz="1800" dirty="0" smtClean="0"/>
              <a:t>(2) </a:t>
            </a:r>
            <a:r>
              <a:rPr lang="en-US" sz="1800" dirty="0" smtClean="0"/>
              <a:t>319-351</a:t>
            </a:r>
          </a:p>
          <a:p>
            <a:pPr>
              <a:buNone/>
            </a:pPr>
            <a:r>
              <a:rPr lang="en-US" sz="1800" dirty="0" smtClean="0"/>
              <a:t>Ma, X. ( Oct 2000). Health Outcomes of Elementary School Students in New Brunswick: The Education Perspective. </a:t>
            </a:r>
            <a:r>
              <a:rPr lang="en-US" sz="1800" i="1" dirty="0" smtClean="0"/>
              <a:t>Evaluation Review. 24</a:t>
            </a:r>
            <a:r>
              <a:rPr lang="en-US" sz="1800" dirty="0" smtClean="0"/>
              <a:t> </a:t>
            </a:r>
            <a:r>
              <a:rPr lang="en-US" sz="1800" dirty="0" smtClean="0"/>
              <a:t>(5)  </a:t>
            </a:r>
            <a:r>
              <a:rPr lang="en-US" sz="1800" dirty="0" smtClean="0"/>
              <a:t>435-456 </a:t>
            </a:r>
          </a:p>
          <a:p>
            <a:pPr>
              <a:buNone/>
            </a:pPr>
            <a:r>
              <a:rPr lang="en-US" sz="1800" dirty="0" smtClean="0"/>
              <a:t>Mandara</a:t>
            </a:r>
            <a:r>
              <a:rPr lang="en-US" sz="1800" dirty="0" smtClean="0"/>
              <a:t>, J.; Varner, F.; Greene, N. (Nov 2009). “Intergenerational Family Predictors of the Black-White Achievement Gap.” </a:t>
            </a:r>
            <a:r>
              <a:rPr lang="en-US" sz="1800" i="1" dirty="0" smtClean="0"/>
              <a:t>Journal of Educational Psychology. 101</a:t>
            </a:r>
            <a:r>
              <a:rPr lang="en-US" sz="1800" dirty="0" smtClean="0"/>
              <a:t> </a:t>
            </a:r>
            <a:r>
              <a:rPr lang="en-US" sz="1800" dirty="0" smtClean="0"/>
              <a:t>(4) </a:t>
            </a:r>
            <a:r>
              <a:rPr lang="en-US" sz="1800" dirty="0" smtClean="0"/>
              <a:t>867-878</a:t>
            </a:r>
          </a:p>
          <a:p>
            <a:pPr>
              <a:buNone/>
            </a:pPr>
            <a:r>
              <a:rPr lang="en-US" sz="1800" dirty="0" smtClean="0"/>
              <a:t>Margolis, H. (October 2004).  Resolving Struggling Learners’ Homework Difficulties: Working With Elementary School Learners and Parents.  </a:t>
            </a:r>
            <a:r>
              <a:rPr lang="en-US" sz="1800" i="1" dirty="0" smtClean="0"/>
              <a:t>Reading Psychology An International Quarterly</a:t>
            </a:r>
            <a:r>
              <a:rPr lang="en-US" sz="1800" dirty="0" smtClean="0"/>
              <a:t> .  </a:t>
            </a:r>
            <a:r>
              <a:rPr lang="en-US" sz="1800" i="1" dirty="0" smtClean="0"/>
              <a:t>25</a:t>
            </a:r>
            <a:r>
              <a:rPr lang="en-US" sz="1800" dirty="0" smtClean="0"/>
              <a:t> </a:t>
            </a:r>
            <a:r>
              <a:rPr lang="en-US" sz="1800" dirty="0" smtClean="0"/>
              <a:t>(4)  </a:t>
            </a:r>
            <a:r>
              <a:rPr lang="en-US" sz="1800" dirty="0" smtClean="0"/>
              <a:t>225-260</a:t>
            </a:r>
          </a:p>
          <a:p>
            <a:pPr>
              <a:buNone/>
            </a:pPr>
            <a:r>
              <a:rPr lang="en-US" sz="1800" dirty="0" smtClean="0"/>
              <a:t>Myberg</a:t>
            </a:r>
            <a:r>
              <a:rPr lang="en-US" sz="1800" dirty="0" smtClean="0"/>
              <a:t>, E.; Rosen, M. (Dec 2008). A Path Model with Mediating Factors of Parents’ Education on Students’ Reading Achievement in Seven Countries.  </a:t>
            </a:r>
            <a:r>
              <a:rPr lang="en-US" sz="1800" i="1" dirty="0" smtClean="0"/>
              <a:t>Educational  Research and Evaluation 14</a:t>
            </a:r>
            <a:r>
              <a:rPr lang="en-US" sz="1800" dirty="0" smtClean="0"/>
              <a:t> </a:t>
            </a:r>
            <a:r>
              <a:rPr lang="en-US" sz="1800" dirty="0" smtClean="0"/>
              <a:t>(6) </a:t>
            </a:r>
            <a:r>
              <a:rPr lang="en-US" sz="1800" dirty="0" smtClean="0"/>
              <a:t>507-520</a:t>
            </a:r>
          </a:p>
          <a:p>
            <a:pPr>
              <a:buNone/>
            </a:pPr>
            <a:r>
              <a:rPr lang="en-US" sz="1800" dirty="0" smtClean="0"/>
              <a:t>Pahl</a:t>
            </a:r>
            <a:r>
              <a:rPr lang="en-US" sz="1800" dirty="0" smtClean="0"/>
              <a:t>, K. ; Kelly, S. (July 2005). Family Literacy As A Third Space Between  Home and School: Some Case Studies of Practice. </a:t>
            </a:r>
            <a:r>
              <a:rPr lang="en-US" sz="1800" i="1" dirty="0" smtClean="0"/>
              <a:t>Literacy. 9</a:t>
            </a:r>
            <a:r>
              <a:rPr lang="en-US" sz="1800" dirty="0" smtClean="0"/>
              <a:t>1-97</a:t>
            </a:r>
          </a:p>
          <a:p>
            <a:pPr>
              <a:buNone/>
            </a:pPr>
            <a:endParaRPr lang="en-US" sz="1800" dirty="0" smtClean="0"/>
          </a:p>
          <a:p>
            <a:pPr>
              <a:buNone/>
            </a:pPr>
            <a:r>
              <a:rPr lang="en-US" sz="1800" dirty="0" smtClean="0"/>
              <a:t>Patall</a:t>
            </a:r>
            <a:r>
              <a:rPr lang="en-US" sz="1800" dirty="0" smtClean="0"/>
              <a:t>, E.; Cooper, H.; Robinson, J.C. (2008). Parent Involvement in Homework a </a:t>
            </a:r>
            <a:r>
              <a:rPr lang="en-US" sz="1800" dirty="0" smtClean="0"/>
              <a:t>Research </a:t>
            </a:r>
            <a:r>
              <a:rPr lang="en-US" sz="1800" dirty="0" smtClean="0"/>
              <a:t>Synthesis.  </a:t>
            </a:r>
            <a:r>
              <a:rPr lang="en-US" sz="1800" i="1" dirty="0" smtClean="0"/>
              <a:t>Review of Educational Research 78 </a:t>
            </a:r>
            <a:r>
              <a:rPr lang="en-US" sz="1800" i="1" dirty="0" smtClean="0"/>
              <a:t>(</a:t>
            </a:r>
            <a:r>
              <a:rPr lang="en-US" sz="1800" dirty="0" smtClean="0"/>
              <a:t>4) 1039-1101</a:t>
            </a:r>
          </a:p>
          <a:p>
            <a:pPr>
              <a:buNone/>
            </a:pPr>
            <a:endParaRPr lang="en-US" sz="1600" dirty="0" smtClean="0"/>
          </a:p>
          <a:p>
            <a:pPr>
              <a:buNone/>
            </a:pPr>
            <a:r>
              <a:rPr lang="en-US" sz="1800" dirty="0" smtClean="0"/>
              <a:t>http</a:t>
            </a:r>
            <a:r>
              <a:rPr lang="en-US" sz="1800" dirty="0" smtClean="0"/>
              <a:t>://</a:t>
            </a:r>
            <a:r>
              <a:rPr lang="en-US" sz="1800" dirty="0" smtClean="0"/>
              <a:t>tip.psycology.org/Piaget.html</a:t>
            </a:r>
            <a:endParaRPr lang="en-US" sz="1800" dirty="0" smtClean="0"/>
          </a:p>
          <a:p>
            <a:pPr>
              <a:buNone/>
            </a:pPr>
            <a:endParaRPr lang="en-US" sz="1800" dirty="0" smtClean="0"/>
          </a:p>
          <a:p>
            <a:pPr>
              <a:buNone/>
            </a:pPr>
            <a:r>
              <a:rPr lang="en-US" sz="1800" dirty="0" smtClean="0"/>
              <a:t>Prins</a:t>
            </a:r>
            <a:r>
              <a:rPr lang="en-US" sz="1800" dirty="0" smtClean="0"/>
              <a:t>, E.; Wilson, B.T. (September 2008).  Defining and Measuring Parenting for Educational Success:  A Critical Discourse Analysis of the Parent Education Profile.  American </a:t>
            </a:r>
            <a:r>
              <a:rPr lang="en-US" sz="1800" i="1" dirty="0" smtClean="0"/>
              <a:t>Educational Research Journal </a:t>
            </a:r>
            <a:r>
              <a:rPr lang="en-US" sz="1800" i="1" dirty="0" smtClean="0"/>
              <a:t>4(5)</a:t>
            </a:r>
            <a:r>
              <a:rPr lang="en-US" sz="1800" dirty="0" smtClean="0"/>
              <a:t> </a:t>
            </a:r>
            <a:r>
              <a:rPr lang="en-US" sz="1800" dirty="0" smtClean="0"/>
              <a:t>555-596</a:t>
            </a:r>
          </a:p>
          <a:p>
            <a:pPr>
              <a:buNone/>
            </a:pPr>
            <a:endParaRPr lang="en-US" sz="1800" dirty="0" smtClean="0"/>
          </a:p>
          <a:p>
            <a:pPr>
              <a:buNone/>
            </a:pPr>
            <a:endParaRPr lang="en-US" sz="1800" dirty="0" smtClean="0"/>
          </a:p>
          <a:p>
            <a:pPr>
              <a:buNone/>
            </a:pPr>
            <a:endParaRPr lang="en-US" sz="1600" dirty="0" smtClean="0"/>
          </a:p>
          <a:p>
            <a:pPr>
              <a:buNone/>
            </a:pPr>
            <a:endParaRPr lang="en-US" sz="1600" dirty="0"/>
          </a:p>
        </p:txBody>
      </p:sp>
    </p:spTree>
  </p:cSld>
  <p:clrMapOvr>
    <a:masterClrMapping/>
  </p:clrMapOvr>
  <p:transition>
    <p:dissolve/>
    <p:sndAc>
      <p:stSnd>
        <p:snd r:embed="rId2" name="click.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895</TotalTime>
  <Words>1348</Words>
  <Application>Microsoft Office PowerPoint</Application>
  <PresentationFormat>On-screen Show (4:3)</PresentationFormat>
  <Paragraphs>177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Verve</vt:lpstr>
      <vt:lpstr>Reading Improvement Through Homework Help</vt:lpstr>
      <vt:lpstr>Table of Contents</vt:lpstr>
      <vt:lpstr>Statement of the Problem</vt:lpstr>
      <vt:lpstr>Contemporary Practices</vt:lpstr>
      <vt:lpstr>Review of Related Literature</vt:lpstr>
      <vt:lpstr>Theorists</vt:lpstr>
      <vt:lpstr>Statement of Hypothesis</vt:lpstr>
      <vt:lpstr>Sources</vt:lpstr>
      <vt:lpstr>Slide 9</vt:lpstr>
      <vt:lpstr>Sources </vt:lpstr>
      <vt:lpstr> Methods</vt:lpstr>
      <vt:lpstr>Consent Form</vt:lpstr>
      <vt:lpstr>Child Survey-1st Grade</vt:lpstr>
      <vt:lpstr>Parent Survey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Improvement Through Homework Help</dc:title>
  <dc:creator>Fatimah Washington</dc:creator>
  <cp:lastModifiedBy>Fatimah Washington</cp:lastModifiedBy>
  <cp:revision>91</cp:revision>
  <dcterms:created xsi:type="dcterms:W3CDTF">2010-03-22T18:49:08Z</dcterms:created>
  <dcterms:modified xsi:type="dcterms:W3CDTF">2010-05-25T03:37:03Z</dcterms:modified>
</cp:coreProperties>
</file>